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Oi"/>
      <p:regular r:id="rId17"/>
    </p:embeddedFont>
    <p:embeddedFont>
      <p:font typeface="Helvetica Neue Light"/>
      <p:regular r:id="rId18"/>
      <p:bold r:id="rId19"/>
      <p:italic r:id="rId20"/>
      <p:boldItalic r:id="rId21"/>
    </p:embeddedFont>
    <p:embeddedFont>
      <p:font typeface="Open Sans Light"/>
      <p:regular r:id="rId22"/>
      <p:bold r:id="rId23"/>
      <p:italic r:id="rId24"/>
      <p:boldItalic r:id="rId25"/>
    </p:embeddedFont>
    <p:embeddedFont>
      <p:font typeface="Open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0" roundtripDataSignature="AMtx7mi3tUdbhH1acBpaWZE84fJLgnZi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Light-italic.fntdata"/><Relationship Id="rId22" Type="http://schemas.openxmlformats.org/officeDocument/2006/relationships/font" Target="fonts/OpenSansLight-regular.fntdata"/><Relationship Id="rId21" Type="http://schemas.openxmlformats.org/officeDocument/2006/relationships/font" Target="fonts/HelveticaNeueLight-boldItalic.fntdata"/><Relationship Id="rId24" Type="http://schemas.openxmlformats.org/officeDocument/2006/relationships/font" Target="fonts/OpenSansLight-italic.fntdata"/><Relationship Id="rId23" Type="http://schemas.openxmlformats.org/officeDocument/2006/relationships/font" Target="fonts/OpenSansLigh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regular.fntdata"/><Relationship Id="rId25" Type="http://schemas.openxmlformats.org/officeDocument/2006/relationships/font" Target="fonts/OpenSansLight-boldItalic.fntdata"/><Relationship Id="rId28" Type="http://schemas.openxmlformats.org/officeDocument/2006/relationships/font" Target="fonts/OpenSans-italic.fntdata"/><Relationship Id="rId27" Type="http://schemas.openxmlformats.org/officeDocument/2006/relationships/font" Target="fonts/Open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Oi-regular.fntdata"/><Relationship Id="rId16" Type="http://schemas.openxmlformats.org/officeDocument/2006/relationships/slide" Target="slides/slide11.xml"/><Relationship Id="rId19" Type="http://schemas.openxmlformats.org/officeDocument/2006/relationships/font" Target="fonts/HelveticaNeueLight-bold.fntdata"/><Relationship Id="rId18" Type="http://schemas.openxmlformats.org/officeDocument/2006/relationships/font" Target="fonts/HelveticaNeueLigh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Google Shape;5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" name="Google Shape;51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" name="Google Shape;142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" name="Google Shape;5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" name="Google Shape;6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" name="Google Shape;7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" name="Google Shape;8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" name="Google Shape;10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" name="Google Shape;12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" name="Google Shape;2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09800" y="895350"/>
            <a:ext cx="3429000" cy="3063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_Plaid-Digital_FINAL-NEW.png" id="23" name="Google Shape;23;p13"/>
          <p:cNvPicPr preferRelativeResize="0"/>
          <p:nvPr/>
        </p:nvPicPr>
        <p:blipFill rotWithShape="1">
          <a:blip r:embed="rId3">
            <a:alphaModFix/>
          </a:blip>
          <a:srcRect b="1988" l="84736" r="4770" t="23988"/>
          <a:stretch/>
        </p:blipFill>
        <p:spPr>
          <a:xfrm>
            <a:off x="457200" y="0"/>
            <a:ext cx="7905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" name="Google Shape;2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9800" y="895350"/>
            <a:ext cx="3429000" cy="3063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_Plaid-Digital_FINAL-NEW.png" id="26" name="Google Shape;26;p13"/>
          <p:cNvPicPr preferRelativeResize="0"/>
          <p:nvPr/>
        </p:nvPicPr>
        <p:blipFill rotWithShape="1">
          <a:blip r:embed="rId5">
            <a:alphaModFix/>
          </a:blip>
          <a:srcRect b="1988" l="84736" r="4770" t="23988"/>
          <a:stretch/>
        </p:blipFill>
        <p:spPr>
          <a:xfrm>
            <a:off x="457200" y="0"/>
            <a:ext cx="7905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Column">
  <p:cSld name="1 Colum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35433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indent="-35433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indent="-35432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">
  <p:cSld name="2 Column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5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" type="body"/>
          </p:nvPr>
        </p:nvSpPr>
        <p:spPr>
          <a:xfrm>
            <a:off x="457200" y="1200150"/>
            <a:ext cx="3962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35433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indent="-35433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indent="-35432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2" type="body"/>
          </p:nvPr>
        </p:nvSpPr>
        <p:spPr>
          <a:xfrm>
            <a:off x="4727448" y="1212300"/>
            <a:ext cx="3959352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35433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indent="-35433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indent="-35432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6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idx="1" type="body"/>
          </p:nvPr>
        </p:nvSpPr>
        <p:spPr>
          <a:xfrm>
            <a:off x="457200" y="1200150"/>
            <a:ext cx="2590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35433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indent="-35433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indent="-35432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9" name="Google Shape;39;p17"/>
          <p:cNvSpPr txBox="1"/>
          <p:nvPr>
            <p:ph idx="2" type="body"/>
          </p:nvPr>
        </p:nvSpPr>
        <p:spPr>
          <a:xfrm>
            <a:off x="3276600" y="1200150"/>
            <a:ext cx="2590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35433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indent="-35433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indent="-35432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0" name="Google Shape;40;p17"/>
          <p:cNvSpPr txBox="1"/>
          <p:nvPr>
            <p:ph idx="3" type="body"/>
          </p:nvPr>
        </p:nvSpPr>
        <p:spPr>
          <a:xfrm>
            <a:off x="6096000" y="1200150"/>
            <a:ext cx="2590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35433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indent="-35433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indent="-35432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Column">
  <p:cSld name="4 Colum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8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8"/>
          <p:cNvSpPr txBox="1"/>
          <p:nvPr>
            <p:ph idx="1" type="body"/>
          </p:nvPr>
        </p:nvSpPr>
        <p:spPr>
          <a:xfrm>
            <a:off x="4572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35433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indent="-35433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indent="-35432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4" name="Google Shape;44;p18"/>
          <p:cNvSpPr txBox="1"/>
          <p:nvPr>
            <p:ph idx="2" type="body"/>
          </p:nvPr>
        </p:nvSpPr>
        <p:spPr>
          <a:xfrm>
            <a:off x="25654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35433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indent="-35433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indent="-35432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5" name="Google Shape;45;p18"/>
          <p:cNvSpPr txBox="1"/>
          <p:nvPr>
            <p:ph idx="3" type="body"/>
          </p:nvPr>
        </p:nvSpPr>
        <p:spPr>
          <a:xfrm>
            <a:off x="46736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35433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indent="-35433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indent="-35432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6" name="Google Shape;46;p18"/>
          <p:cNvSpPr txBox="1"/>
          <p:nvPr>
            <p:ph idx="4" type="body"/>
          </p:nvPr>
        </p:nvSpPr>
        <p:spPr>
          <a:xfrm>
            <a:off x="67818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35433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indent="-35433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indent="-35432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3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7.xml"/><Relationship Id="rId9" Type="http://schemas.openxmlformats.org/officeDocument/2006/relationships/slideLayout" Target="../slideLayouts/slideLayout6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_Plaid-Digital_FINAL-NEW.png" id="10" name="Google Shape;10;p12"/>
          <p:cNvPicPr preferRelativeResize="0"/>
          <p:nvPr/>
        </p:nvPicPr>
        <p:blipFill rotWithShape="1">
          <a:blip r:embed="rId1">
            <a:alphaModFix/>
          </a:blip>
          <a:srcRect b="2893" l="59550" r="39888" t="20874"/>
          <a:stretch/>
        </p:blipFill>
        <p:spPr>
          <a:xfrm rot="5400000">
            <a:off x="3798887" y="1046163"/>
            <a:ext cx="60325" cy="765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_Plaid-Digital_FINAL-NEW.png" id="11" name="Google Shape;11;p12"/>
          <p:cNvPicPr preferRelativeResize="0"/>
          <p:nvPr/>
        </p:nvPicPr>
        <p:blipFill rotWithShape="1">
          <a:blip r:embed="rId2">
            <a:alphaModFix/>
          </a:blip>
          <a:srcRect b="2893" l="59550" r="39888" t="20874"/>
          <a:stretch/>
        </p:blipFill>
        <p:spPr>
          <a:xfrm rot="5400000">
            <a:off x="3798887" y="1046163"/>
            <a:ext cx="60325" cy="765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2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1" type="body"/>
          </p:nvPr>
        </p:nvSpPr>
        <p:spPr>
          <a:xfrm>
            <a:off x="457200" y="1200150"/>
            <a:ext cx="8229600" cy="3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2639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26389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b="0" i="1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26389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26389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b="0" i="1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" name="Google Shape;1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2400" y="4248150"/>
            <a:ext cx="1154590" cy="73639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2"/>
          <p:cNvSpPr txBox="1"/>
          <p:nvPr>
            <p:ph idx="12" type="sldNum"/>
          </p:nvPr>
        </p:nvSpPr>
        <p:spPr>
          <a:xfrm>
            <a:off x="11073918" y="6400413"/>
            <a:ext cx="27988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" name="Google Shape;16;p12"/>
          <p:cNvSpPr txBox="1"/>
          <p:nvPr/>
        </p:nvSpPr>
        <p:spPr>
          <a:xfrm>
            <a:off x="11226318" y="6552813"/>
            <a:ext cx="27988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7" name="Google Shape;17;p12"/>
          <p:cNvSpPr txBox="1"/>
          <p:nvPr/>
        </p:nvSpPr>
        <p:spPr>
          <a:xfrm>
            <a:off x="11378718" y="6705213"/>
            <a:ext cx="27988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8" name="Google Shape;18;p12"/>
          <p:cNvSpPr txBox="1"/>
          <p:nvPr/>
        </p:nvSpPr>
        <p:spPr>
          <a:xfrm>
            <a:off x="11531118" y="6857613"/>
            <a:ext cx="27988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9" name="Google Shape;19;p12"/>
          <p:cNvSpPr txBox="1"/>
          <p:nvPr/>
        </p:nvSpPr>
        <p:spPr>
          <a:xfrm>
            <a:off x="8534400" y="100340"/>
            <a:ext cx="50689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b="0" i="0" sz="1100" u="none" cap="none" strike="noStrike">
              <a:solidFill>
                <a:srgbClr val="7F7F7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cyberbotics.com/doc/guide/tutorial-1-your-first-simulation-in-webots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cyberbotics.com/" TargetMode="External"/><Relationship Id="rId4" Type="http://schemas.openxmlformats.org/officeDocument/2006/relationships/hyperlink" Target="https://www.cyberbotics.com/doc/guide/installation-procedure" TargetMode="External"/><Relationship Id="rId5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python.org/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hyperlink" Target="https://www.edureka.co/blog/install-numpy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Google Shape;53;p1"/>
          <p:cNvCxnSpPr/>
          <p:nvPr/>
        </p:nvCxnSpPr>
        <p:spPr>
          <a:xfrm>
            <a:off x="2209800" y="3486150"/>
            <a:ext cx="54864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" name="Google Shape;54;p1"/>
          <p:cNvSpPr txBox="1"/>
          <p:nvPr/>
        </p:nvSpPr>
        <p:spPr>
          <a:xfrm>
            <a:off x="2133600" y="2038350"/>
            <a:ext cx="518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" lvl="0" marL="3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Getting Started with Webots</a:t>
            </a:r>
            <a:endParaRPr b="0" i="0" sz="4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" name="Google Shape;55;p1"/>
          <p:cNvSpPr txBox="1"/>
          <p:nvPr/>
        </p:nvSpPr>
        <p:spPr>
          <a:xfrm>
            <a:off x="2133600" y="3638550"/>
            <a:ext cx="5257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" lvl="0" marL="3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Modern Control - Theory and Design</a:t>
            </a:r>
            <a:endParaRPr b="0" i="1" sz="16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Important Notes</a:t>
            </a:r>
            <a:endParaRPr/>
          </a:p>
        </p:txBody>
      </p: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457200" y="1200150"/>
            <a:ext cx="8229600" cy="2216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350" lvl="0" marL="6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/>
              <a:t>Please make sure to carefully read the project documentation and ask us if you have any questions!</a:t>
            </a:r>
            <a:endParaRPr/>
          </a:p>
          <a:p>
            <a:pPr indent="-6350" lvl="0" marL="635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/>
          </a:p>
          <a:p>
            <a:pPr indent="-6350" lvl="0" marL="635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/>
          </a:p>
          <a:p>
            <a:pPr indent="-6350" lvl="0" marL="63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US" sz="1800"/>
              <a:t>Webots documentation will be a big help, too! I recommend you complete at least the User Guide’s Tutorial 1: </a:t>
            </a:r>
            <a:r>
              <a:rPr lang="en-US" sz="1800" u="sng">
                <a:solidFill>
                  <a:schemeClr val="hlink"/>
                </a:solidFill>
                <a:hlinkClick r:id="rId3"/>
              </a:rPr>
              <a:t>https://www.cyberbotics.com/doc/guide/tutorial-1-your-first-simulation-in-webots</a:t>
            </a:r>
            <a:endParaRPr sz="1800"/>
          </a:p>
          <a:p>
            <a:pPr indent="-6350" lvl="0" marL="63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Any Questions?</a:t>
            </a:r>
            <a:endParaRPr/>
          </a:p>
        </p:txBody>
      </p:sp>
      <p:sp>
        <p:nvSpPr>
          <p:cNvPr id="145" name="Google Shape;145;p11"/>
          <p:cNvSpPr txBox="1"/>
          <p:nvPr>
            <p:ph idx="1" type="body"/>
          </p:nvPr>
        </p:nvSpPr>
        <p:spPr>
          <a:xfrm>
            <a:off x="457200" y="165735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350" lvl="0" marL="635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Please let us (the TAs) know if you have any issues in setting up Webots/Python that you are unable to resolve.</a:t>
            </a:r>
            <a:endParaRPr sz="2000"/>
          </a:p>
          <a:p>
            <a:pPr indent="-6350" lvl="0" marL="635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000"/>
          </a:p>
          <a:p>
            <a:pPr indent="-6350" lvl="0" marL="635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Windows: Vaibhav Shete, Varun Bhatia, Huaiqian Shou</a:t>
            </a:r>
            <a:endParaRPr sz="2000"/>
          </a:p>
          <a:p>
            <a:pPr indent="-6350" lvl="0" marL="635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MacOS: Peide Huang</a:t>
            </a:r>
            <a:endParaRPr sz="2000"/>
          </a:p>
          <a:p>
            <a:pPr indent="-6350" lvl="0" marL="635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Ubuntu: Jiayin Xia</a:t>
            </a:r>
            <a:endParaRPr sz="2000"/>
          </a:p>
          <a:p>
            <a:pPr indent="-6350" lvl="0" marL="635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000"/>
          </a:p>
          <a:p>
            <a:pPr indent="-6350" lvl="0" marL="635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Good luck!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Installing Webots</a:t>
            </a:r>
            <a:endParaRPr/>
          </a:p>
        </p:txBody>
      </p:sp>
      <p:sp>
        <p:nvSpPr>
          <p:cNvPr id="61" name="Google Shape;61;p2"/>
          <p:cNvSpPr txBox="1"/>
          <p:nvPr>
            <p:ph idx="1" type="body"/>
          </p:nvPr>
        </p:nvSpPr>
        <p:spPr>
          <a:xfrm>
            <a:off x="457200" y="1047750"/>
            <a:ext cx="4495800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https://www.cyberbotics.com/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/>
          </a:p>
          <a:p>
            <a:pPr indent="-6350" lvl="0" marL="63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US" sz="1800"/>
              <a:t>Download and install for your OS according to the instructions provided in the pdf.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>
              <a:latin typeface="Oi"/>
              <a:ea typeface="Oi"/>
              <a:cs typeface="Oi"/>
              <a:sym typeface="Oi"/>
            </a:endParaRPr>
          </a:p>
          <a:p>
            <a:pPr indent="-6350" lvl="0" marL="63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US"/>
              <a:t>If you need help with installation, see the Webots guide at:</a:t>
            </a:r>
            <a:endParaRPr/>
          </a:p>
          <a:p>
            <a:pPr indent="-6350" lvl="0" marL="63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https://www.cyberbotics.com/doc/guide/installation-procedure</a:t>
            </a:r>
            <a:endParaRPr b="1">
              <a:latin typeface="Oi"/>
              <a:ea typeface="Oi"/>
              <a:cs typeface="Oi"/>
              <a:sym typeface="Oi"/>
            </a:endParaRPr>
          </a:p>
        </p:txBody>
      </p:sp>
      <p:pic>
        <p:nvPicPr>
          <p:cNvPr descr="A picture containing lamp, object, dark, computer&#10;&#10;Description automatically generated" id="62" name="Google Shape;6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0200" y="982980"/>
            <a:ext cx="3048000" cy="2913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Set Up Python</a:t>
            </a:r>
            <a:endParaRPr/>
          </a:p>
        </p:txBody>
      </p:sp>
      <p:sp>
        <p:nvSpPr>
          <p:cNvPr id="68" name="Google Shape;68;p3"/>
          <p:cNvSpPr txBox="1"/>
          <p:nvPr>
            <p:ph idx="1" type="body"/>
          </p:nvPr>
        </p:nvSpPr>
        <p:spPr>
          <a:xfrm>
            <a:off x="457200" y="989076"/>
            <a:ext cx="4267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/>
              <a:t>Webots looks for a native Python installation, so distributions like Anaconda will not work</a:t>
            </a:r>
            <a:endParaRPr/>
          </a:p>
          <a:p>
            <a:pPr indent="-1968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/>
              <a:t>Please install a separate version of Python for this project (3.7 or 3.8, </a:t>
            </a:r>
            <a:r>
              <a:rPr b="1" lang="en-US"/>
              <a:t>not </a:t>
            </a:r>
            <a:r>
              <a:rPr lang="en-US"/>
              <a:t>3.9) from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https://www.python.org/</a:t>
            </a:r>
            <a:r>
              <a:rPr lang="en-US"/>
              <a:t> if necessary</a:t>
            </a:r>
            <a:endParaRPr/>
          </a:p>
          <a:p>
            <a:pPr indent="-1968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/>
              <a:t>You will have to reinstall necessary packages v</a:t>
            </a:r>
            <a:r>
              <a:rPr lang="en-US"/>
              <a:t>ia pip:</a:t>
            </a:r>
            <a:endParaRPr/>
          </a:p>
          <a:p>
            <a:pPr indent="-285750" lvl="1" marL="10223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Open Sans"/>
              <a:buChar char="•"/>
            </a:pPr>
            <a:r>
              <a:rPr lang="en-US"/>
              <a:t>numpy</a:t>
            </a:r>
            <a:endParaRPr/>
          </a:p>
          <a:p>
            <a:pPr indent="-285750" lvl="1" marL="10223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Open Sans"/>
              <a:buChar char="•"/>
            </a:pPr>
            <a:r>
              <a:rPr lang="en-US"/>
              <a:t>scipy</a:t>
            </a:r>
            <a:endParaRPr/>
          </a:p>
          <a:p>
            <a:pPr indent="-285750" lvl="1" marL="10223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Open Sans"/>
              <a:buChar char="•"/>
            </a:pPr>
            <a:r>
              <a:rPr lang="en-US"/>
              <a:t>matplotlib</a:t>
            </a:r>
            <a:endParaRPr/>
          </a:p>
        </p:txBody>
      </p:sp>
      <p:pic>
        <p:nvPicPr>
          <p:cNvPr id="69" name="Google Shape;69;p3"/>
          <p:cNvPicPr preferRelativeResize="0"/>
          <p:nvPr/>
        </p:nvPicPr>
        <p:blipFill rotWithShape="1">
          <a:blip r:embed="rId4">
            <a:alphaModFix/>
          </a:blip>
          <a:srcRect b="76313" l="14959" r="44995" t="0"/>
          <a:stretch/>
        </p:blipFill>
        <p:spPr>
          <a:xfrm>
            <a:off x="5182674" y="1268730"/>
            <a:ext cx="348279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"/>
          <p:cNvSpPr/>
          <p:nvPr/>
        </p:nvSpPr>
        <p:spPr>
          <a:xfrm>
            <a:off x="6477000" y="1611630"/>
            <a:ext cx="1828800" cy="228600"/>
          </a:xfrm>
          <a:prstGeom prst="rect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descr="How To Install NumPy In Python | NumPy Installation | Edureka" id="71" name="Google Shape;71;p3"/>
          <p:cNvPicPr preferRelativeResize="0"/>
          <p:nvPr/>
        </p:nvPicPr>
        <p:blipFill rotWithShape="1">
          <a:blip r:embed="rId5">
            <a:alphaModFix/>
          </a:blip>
          <a:srcRect b="77484" l="0" r="0" t="0"/>
          <a:stretch/>
        </p:blipFill>
        <p:spPr>
          <a:xfrm>
            <a:off x="5182674" y="2343150"/>
            <a:ext cx="3504126" cy="5029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" name="Google Shape;72;p3"/>
          <p:cNvGrpSpPr/>
          <p:nvPr/>
        </p:nvGrpSpPr>
        <p:grpSpPr>
          <a:xfrm>
            <a:off x="5182674" y="3188209"/>
            <a:ext cx="3712464" cy="393287"/>
            <a:chOff x="5257800" y="3861815"/>
            <a:chExt cx="3407664" cy="246222"/>
          </a:xfrm>
        </p:grpSpPr>
        <p:sp>
          <p:nvSpPr>
            <p:cNvPr id="73" name="Google Shape;73;p3"/>
            <p:cNvSpPr txBox="1"/>
            <p:nvPr/>
          </p:nvSpPr>
          <p:spPr>
            <a:xfrm>
              <a:off x="6075738" y="3861816"/>
              <a:ext cx="2589726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sng" cap="none" strike="noStrike">
                  <a:solidFill>
                    <a:srgbClr val="BB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  <a:hlinkClick r:id="rId6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https://www.edureka.co/blog/install-numpy/</a:t>
              </a:r>
              <a:endParaRPr b="0" i="0" sz="10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4" name="Google Shape;74;p3"/>
            <p:cNvSpPr txBox="1"/>
            <p:nvPr/>
          </p:nvSpPr>
          <p:spPr>
            <a:xfrm>
              <a:off x="5257800" y="3861815"/>
              <a:ext cx="1065726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Image source: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Opening the Project File</a:t>
            </a:r>
            <a:endParaRPr/>
          </a:p>
        </p:txBody>
      </p:sp>
      <p:sp>
        <p:nvSpPr>
          <p:cNvPr id="80" name="Google Shape;80;p4"/>
          <p:cNvSpPr txBox="1"/>
          <p:nvPr>
            <p:ph idx="1" type="body"/>
          </p:nvPr>
        </p:nvSpPr>
        <p:spPr>
          <a:xfrm>
            <a:off x="457200" y="1047750"/>
            <a:ext cx="3810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You can access the project files via Canvas. We’ll be using the folder named “Code”.</a:t>
            </a:r>
            <a:endParaRPr/>
          </a:p>
          <a:p>
            <a:pPr indent="-196850" lvl="0" marL="2857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/>
              <a:t>Download/unzip the “Code” file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/>
              <a:t>Open Webots and go to </a:t>
            </a:r>
            <a:br>
              <a:rPr lang="en-US"/>
            </a:br>
            <a:r>
              <a:rPr lang="en-US"/>
              <a:t>File &gt; Open World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/>
              <a:t>Open Code &gt; worlds &gt; automotive_new.wbt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/>
              <a:t>The center of your Webots application should look like the image on the right</a:t>
            </a:r>
            <a:endParaRPr/>
          </a:p>
        </p:txBody>
      </p:sp>
      <p:pic>
        <p:nvPicPr>
          <p:cNvPr id="81" name="Google Shape;81;p4"/>
          <p:cNvPicPr preferRelativeResize="0"/>
          <p:nvPr/>
        </p:nvPicPr>
        <p:blipFill rotWithShape="1">
          <a:blip r:embed="rId3">
            <a:alphaModFix/>
          </a:blip>
          <a:srcRect b="0" l="15907" r="0" t="0"/>
          <a:stretch/>
        </p:blipFill>
        <p:spPr>
          <a:xfrm>
            <a:off x="4343400" y="1113894"/>
            <a:ext cx="4648200" cy="2915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Interacting with the Simulation</a:t>
            </a:r>
            <a:endParaRPr/>
          </a:p>
        </p:txBody>
      </p:sp>
      <p:pic>
        <p:nvPicPr>
          <p:cNvPr id="87" name="Google Shape;8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190750"/>
            <a:ext cx="7338696" cy="28196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5"/>
          <p:cNvSpPr txBox="1"/>
          <p:nvPr/>
        </p:nvSpPr>
        <p:spPr>
          <a:xfrm>
            <a:off x="1949328" y="3187809"/>
            <a:ext cx="685800" cy="64633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Open world file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5"/>
          <p:cNvSpPr txBox="1"/>
          <p:nvPr/>
        </p:nvSpPr>
        <p:spPr>
          <a:xfrm>
            <a:off x="2956295" y="1053103"/>
            <a:ext cx="800100" cy="46166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Elapsed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5"/>
          <p:cNvSpPr txBox="1"/>
          <p:nvPr/>
        </p:nvSpPr>
        <p:spPr>
          <a:xfrm>
            <a:off x="3824591" y="1060174"/>
            <a:ext cx="914400" cy="46166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Real-time multiplier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5"/>
          <p:cNvSpPr txBox="1"/>
          <p:nvPr/>
        </p:nvSpPr>
        <p:spPr>
          <a:xfrm>
            <a:off x="3159798" y="3266505"/>
            <a:ext cx="972981" cy="46166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Reset simulation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5"/>
          <p:cNvSpPr txBox="1"/>
          <p:nvPr/>
        </p:nvSpPr>
        <p:spPr>
          <a:xfrm>
            <a:off x="4396540" y="3187809"/>
            <a:ext cx="972981" cy="64633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Advance one timestep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5"/>
          <p:cNvSpPr txBox="1"/>
          <p:nvPr/>
        </p:nvSpPr>
        <p:spPr>
          <a:xfrm>
            <a:off x="5908522" y="3088573"/>
            <a:ext cx="972981" cy="83099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Start simulation in real-time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5"/>
          <p:cNvSpPr txBox="1"/>
          <p:nvPr/>
        </p:nvSpPr>
        <p:spPr>
          <a:xfrm>
            <a:off x="5345868" y="1053103"/>
            <a:ext cx="946776" cy="46166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Start simulation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5"/>
          <p:cNvSpPr txBox="1"/>
          <p:nvPr/>
        </p:nvSpPr>
        <p:spPr>
          <a:xfrm>
            <a:off x="6524057" y="971550"/>
            <a:ext cx="1143000" cy="64633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Disable visualization and start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" name="Google Shape;96;p5"/>
          <p:cNvCxnSpPr>
            <a:stCxn id="91" idx="0"/>
            <a:endCxn id="87" idx="2"/>
          </p:cNvCxnSpPr>
          <p:nvPr/>
        </p:nvCxnSpPr>
        <p:spPr>
          <a:xfrm flipH="1" rot="10800000">
            <a:off x="3646289" y="2472705"/>
            <a:ext cx="861300" cy="793800"/>
          </a:xfrm>
          <a:prstGeom prst="straightConnector1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7" name="Google Shape;97;p5"/>
          <p:cNvCxnSpPr>
            <a:stCxn id="92" idx="0"/>
          </p:cNvCxnSpPr>
          <p:nvPr/>
        </p:nvCxnSpPr>
        <p:spPr>
          <a:xfrm rot="10800000">
            <a:off x="4874330" y="2467809"/>
            <a:ext cx="8700" cy="720000"/>
          </a:xfrm>
          <a:prstGeom prst="straightConnector1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8" name="Google Shape;98;p5"/>
          <p:cNvCxnSpPr/>
          <p:nvPr/>
        </p:nvCxnSpPr>
        <p:spPr>
          <a:xfrm rot="10800000">
            <a:off x="5257800" y="2467761"/>
            <a:ext cx="650722" cy="620813"/>
          </a:xfrm>
          <a:prstGeom prst="straightConnector1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9" name="Google Shape;99;p5"/>
          <p:cNvCxnSpPr>
            <a:stCxn id="94" idx="2"/>
          </p:cNvCxnSpPr>
          <p:nvPr/>
        </p:nvCxnSpPr>
        <p:spPr>
          <a:xfrm flipH="1">
            <a:off x="5470356" y="1514768"/>
            <a:ext cx="348900" cy="675900"/>
          </a:xfrm>
          <a:prstGeom prst="straightConnector1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0" name="Google Shape;100;p5"/>
          <p:cNvCxnSpPr/>
          <p:nvPr/>
        </p:nvCxnSpPr>
        <p:spPr>
          <a:xfrm flipH="1">
            <a:off x="5819258" y="1596321"/>
            <a:ext cx="704799" cy="594428"/>
          </a:xfrm>
          <a:prstGeom prst="straightConnector1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1" name="Google Shape;101;p5"/>
          <p:cNvCxnSpPr>
            <a:stCxn id="90" idx="2"/>
          </p:cNvCxnSpPr>
          <p:nvPr/>
        </p:nvCxnSpPr>
        <p:spPr>
          <a:xfrm flipH="1">
            <a:off x="4267091" y="1521839"/>
            <a:ext cx="14700" cy="669000"/>
          </a:xfrm>
          <a:prstGeom prst="straightConnector1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2" name="Google Shape;102;p5"/>
          <p:cNvCxnSpPr>
            <a:stCxn id="89" idx="2"/>
          </p:cNvCxnSpPr>
          <p:nvPr/>
        </p:nvCxnSpPr>
        <p:spPr>
          <a:xfrm>
            <a:off x="3356345" y="1514768"/>
            <a:ext cx="0" cy="669000"/>
          </a:xfrm>
          <a:prstGeom prst="straightConnector1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3" name="Google Shape;103;p5"/>
          <p:cNvCxnSpPr>
            <a:stCxn id="88" idx="0"/>
          </p:cNvCxnSpPr>
          <p:nvPr/>
        </p:nvCxnSpPr>
        <p:spPr>
          <a:xfrm flipH="1" rot="10800000">
            <a:off x="2292228" y="2467809"/>
            <a:ext cx="11400" cy="720000"/>
          </a:xfrm>
          <a:prstGeom prst="straightConnector1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Running the Simulation</a:t>
            </a:r>
            <a:endParaRPr/>
          </a:p>
        </p:txBody>
      </p:sp>
      <p:sp>
        <p:nvSpPr>
          <p:cNvPr id="109" name="Google Shape;109;p6"/>
          <p:cNvSpPr txBox="1"/>
          <p:nvPr>
            <p:ph idx="1" type="body"/>
          </p:nvPr>
        </p:nvSpPr>
        <p:spPr>
          <a:xfrm>
            <a:off x="457200" y="1047750"/>
            <a:ext cx="8229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350" lvl="0" marL="6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Go ahead and start the simulation in real-time by pressing the play button. You should get the following error printed to the console at the bottom:</a:t>
            </a:r>
            <a:endParaRPr/>
          </a:p>
          <a:p>
            <a:pPr indent="-6350" lvl="0" marL="63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6350" lvl="0" marL="63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6350" lvl="0" marL="63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6350" lvl="0" marL="63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6350" lvl="0" marL="63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6350" lvl="0" marL="63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US"/>
              <a:t>You’ll also see that the elapsed time and real-time multiplier have changed: </a:t>
            </a:r>
            <a:endParaRPr/>
          </a:p>
          <a:p>
            <a:pPr indent="-6350" lvl="0" marL="63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6350" lvl="0" marL="63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6350" lvl="0" marL="63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US"/>
              <a:t>Stop the simulation (pause) and reset (rewind).</a:t>
            </a:r>
            <a:endParaRPr/>
          </a:p>
        </p:txBody>
      </p:sp>
      <p:pic>
        <p:nvPicPr>
          <p:cNvPr id="110" name="Google Shape;110;p6"/>
          <p:cNvPicPr preferRelativeResize="0"/>
          <p:nvPr/>
        </p:nvPicPr>
        <p:blipFill rotWithShape="1">
          <a:blip r:embed="rId3">
            <a:alphaModFix/>
          </a:blip>
          <a:srcRect b="0" l="938" r="0" t="0"/>
          <a:stretch/>
        </p:blipFill>
        <p:spPr>
          <a:xfrm>
            <a:off x="1340979" y="1747982"/>
            <a:ext cx="6462042" cy="105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6"/>
          <p:cNvPicPr preferRelativeResize="0"/>
          <p:nvPr/>
        </p:nvPicPr>
        <p:blipFill rotWithShape="1">
          <a:blip r:embed="rId4">
            <a:alphaModFix/>
          </a:blip>
          <a:srcRect b="0" l="31183" r="29319" t="0"/>
          <a:stretch/>
        </p:blipFill>
        <p:spPr>
          <a:xfrm>
            <a:off x="2819400" y="3409950"/>
            <a:ext cx="2895600" cy="281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Controlling the Car - Pt. 1</a:t>
            </a:r>
            <a:endParaRPr/>
          </a:p>
        </p:txBody>
      </p:sp>
      <p:sp>
        <p:nvSpPr>
          <p:cNvPr id="117" name="Google Shape;117;p7"/>
          <p:cNvSpPr txBox="1"/>
          <p:nvPr>
            <p:ph idx="1" type="body"/>
          </p:nvPr>
        </p:nvSpPr>
        <p:spPr>
          <a:xfrm>
            <a:off x="463296" y="982980"/>
            <a:ext cx="3962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Open Code &gt; controllers &gt; main &gt; your_controller.py in the editor of your choice</a:t>
            </a:r>
            <a:endParaRPr/>
          </a:p>
          <a:p>
            <a:pPr indent="-342900" lvl="1" marL="10795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Char char="•"/>
            </a:pPr>
            <a:r>
              <a:rPr lang="en-US"/>
              <a:t>Webots has its own barebones editor, which can be toggled with Tools &gt; Text Editor</a:t>
            </a:r>
            <a:endParaRPr/>
          </a:p>
          <a:p>
            <a:pPr indent="-245110" lvl="1" marL="10795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Add code to the update method in the 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CustomController</a:t>
            </a:r>
            <a:r>
              <a:rPr lang="en-US"/>
              <a:t> class</a:t>
            </a:r>
            <a:endParaRPr/>
          </a:p>
          <a:p>
            <a:pPr indent="-254000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For starters, add two simple lines that assign 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-US"/>
              <a:t> and 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delta</a:t>
            </a:r>
            <a:r>
              <a:rPr lang="en-US"/>
              <a:t>, our control inputs:</a:t>
            </a:r>
            <a:endParaRPr/>
          </a:p>
          <a:p>
            <a:pPr indent="-342900" lvl="1" marL="10795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Courier New"/>
              <a:buChar char="•"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F = 1000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1" marL="10795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Courier New"/>
              <a:buChar char="•"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delta = 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18" name="Google Shape;11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970788"/>
            <a:ext cx="4191000" cy="309008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7"/>
          <p:cNvSpPr/>
          <p:nvPr/>
        </p:nvSpPr>
        <p:spPr>
          <a:xfrm>
            <a:off x="4953000" y="3790950"/>
            <a:ext cx="609600" cy="228600"/>
          </a:xfrm>
          <a:prstGeom prst="rect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Controlling the Car - Pt. 2</a:t>
            </a:r>
            <a:endParaRPr/>
          </a:p>
        </p:txBody>
      </p:sp>
      <p:sp>
        <p:nvSpPr>
          <p:cNvPr id="125" name="Google Shape;125;p8"/>
          <p:cNvSpPr txBox="1"/>
          <p:nvPr>
            <p:ph idx="1" type="body"/>
          </p:nvPr>
        </p:nvSpPr>
        <p:spPr>
          <a:xfrm>
            <a:off x="457200" y="1047750"/>
            <a:ext cx="3733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	Save the 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your_controller.py </a:t>
            </a:r>
            <a:r>
              <a:rPr lang="en-US"/>
              <a:t>file</a:t>
            </a:r>
            <a:endParaRPr/>
          </a:p>
          <a:p>
            <a:pPr indent="-2540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5.	Start the simulation in real-time (play)</a:t>
            </a:r>
            <a:endParaRPr/>
          </a:p>
          <a:p>
            <a:pPr indent="-2540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6.	The car should start to move!</a:t>
            </a:r>
            <a:endParaRPr/>
          </a:p>
          <a:p>
            <a:pPr indent="-2540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7.	The two displays in the center window (speedometer and console) will update</a:t>
            </a:r>
            <a:endParaRPr/>
          </a:p>
          <a:p>
            <a:pPr indent="-2540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8.	When you’re ready, stop the simulation (pause) and reset (rewind)</a:t>
            </a:r>
            <a:endParaRPr/>
          </a:p>
          <a:p>
            <a:pPr indent="-6350" lvl="0" marL="63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26" name="Google Shape;12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074420"/>
            <a:ext cx="4027851" cy="28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Project Overview</a:t>
            </a:r>
            <a:endParaRPr/>
          </a:p>
        </p:txBody>
      </p:sp>
      <p:pic>
        <p:nvPicPr>
          <p:cNvPr id="132" name="Google Shape;132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0600" y="1123950"/>
            <a:ext cx="3790349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9"/>
          <p:cNvSpPr txBox="1"/>
          <p:nvPr/>
        </p:nvSpPr>
        <p:spPr>
          <a:xfrm>
            <a:off x="457200" y="971550"/>
            <a:ext cx="4191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Goal: </a:t>
            </a:r>
            <a:r>
              <a:rPr b="0" i="0" lang="en-US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implement lateral and longitudinal controllers that allow the car to finish the course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Once you reach the finish, your performance will be evaluated, and your grade printed to the bottom console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 addition, a plot of your performance and the vehicle states will be generated by </a:t>
            </a:r>
            <a:r>
              <a:rPr i="0" lang="en-US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matplotlib</a:t>
            </a:r>
            <a:endParaRPr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i"/>
              <a:ea typeface="Oi"/>
              <a:cs typeface="Oi"/>
              <a:sym typeface="O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Submit your_controller.py and the plot in a PDF file to Gradescope</a:t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MU PPT Theme">
  <a:themeElements>
    <a:clrScheme name="Custom 1">
      <a:dk1>
        <a:srgbClr val="000000"/>
      </a:dk1>
      <a:lt1>
        <a:srgbClr val="FFFFFF"/>
      </a:lt1>
      <a:dk2>
        <a:srgbClr val="75787B"/>
      </a:dk2>
      <a:lt2>
        <a:srgbClr val="C8C9C7"/>
      </a:lt2>
      <a:accent1>
        <a:srgbClr val="BB0000"/>
      </a:accent1>
      <a:accent2>
        <a:srgbClr val="75787B"/>
      </a:accent2>
      <a:accent3>
        <a:srgbClr val="00833C"/>
      </a:accent3>
      <a:accent4>
        <a:srgbClr val="F2A900"/>
      </a:accent4>
      <a:accent5>
        <a:srgbClr val="002C71"/>
      </a:accent5>
      <a:accent6>
        <a:srgbClr val="C8C9C7"/>
      </a:accent6>
      <a:hlink>
        <a:srgbClr val="BB0000"/>
      </a:hlink>
      <a:folHlink>
        <a:srgbClr val="82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2020-09-19T18:06:10Z</dcterms:created>
  <dc:creator>John Magnus-Sharpe</dc:creator>
</cp:coreProperties>
</file>